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unknown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78" r:id="rId2"/>
    <p:sldId id="279" r:id="rId3"/>
    <p:sldId id="280" r:id="rId4"/>
    <p:sldId id="267" r:id="rId5"/>
    <p:sldId id="291" r:id="rId6"/>
    <p:sldId id="281" r:id="rId7"/>
    <p:sldId id="282" r:id="rId8"/>
    <p:sldId id="283" r:id="rId9"/>
    <p:sldId id="284" r:id="rId10"/>
    <p:sldId id="286" r:id="rId11"/>
    <p:sldId id="287" r:id="rId12"/>
    <p:sldId id="288" r:id="rId13"/>
    <p:sldId id="289" r:id="rId14"/>
    <p:sldId id="290" r:id="rId15"/>
  </p:sldIdLst>
  <p:sldSz cx="9144000" cy="5143500" type="screen16x9"/>
  <p:notesSz cx="6858000" cy="9144000"/>
  <p:embeddedFontLst>
    <p:embeddedFont>
      <p:font typeface="Lato" panose="020B0604020202020204" charset="0"/>
      <p:regular r:id="rId18"/>
      <p:bold r:id="rId19"/>
      <p:italic r:id="rId20"/>
      <p:boldItalic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Lato Light" panose="020F0302020204030203" charset="0"/>
      <p:regular r:id="rId26"/>
      <p: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161" autoAdjust="0"/>
  </p:normalViewPr>
  <p:slideViewPr>
    <p:cSldViewPr snapToGrid="0" showGuides="1">
      <p:cViewPr>
        <p:scale>
          <a:sx n="120" d="100"/>
          <a:sy n="120" d="100"/>
        </p:scale>
        <p:origin x="-534" y="108"/>
      </p:cViewPr>
      <p:guideLst>
        <p:guide orient="horz" pos="3026"/>
        <p:guide orient="horz" pos="667"/>
        <p:guide orient="horz" pos="1620"/>
        <p:guide orient="horz" pos="142"/>
        <p:guide orient="horz" pos="885"/>
        <p:guide orient="horz" pos="272"/>
        <p:guide orient="horz" pos="2907"/>
        <p:guide pos="2950"/>
        <p:guide pos="5631"/>
        <p:guide pos="4357"/>
        <p:guide pos="1411"/>
        <p:guide pos="133"/>
        <p:guide pos="1274"/>
        <p:guide pos="2109"/>
        <p:guide pos="2258"/>
        <p:guide pos="2814"/>
        <p:guide pos="3656"/>
        <p:guide pos="4212"/>
        <p:guide pos="4926"/>
        <p:guide pos="5064"/>
        <p:guide pos="3520"/>
        <p:guide pos="154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8" d="100"/>
          <a:sy n="98" d="100"/>
        </p:scale>
        <p:origin x="-3564" y="-96"/>
      </p:cViewPr>
      <p:guideLst>
        <p:guide orient="horz" pos="2880"/>
        <p:guide pos="2160"/>
      </p:guideLst>
    </p:cSldViewPr>
  </p:notesViewPr>
  <p:gridSpacing cx="119895" cy="11989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FE22D-5DFE-43A1-A71B-B1F754D8911E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04EFC-E5D0-4D5D-AD0C-85E7A0EAD9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8574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2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F217E-D340-40A1-9E22-8746B5AD3DC8}" type="datetimeFigureOut">
              <a:rPr lang="en-NZ" smtClean="0"/>
              <a:t>10/03/2015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016B89-44B6-4BF9-8F43-9DCACC136F8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796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220663" y="3120515"/>
            <a:ext cx="1835056" cy="86253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>
          <a:xfrm>
            <a:off x="8027988" y="5443710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>
          <a:xfrm>
            <a:off x="8695765" y="5443710"/>
            <a:ext cx="231284" cy="129828"/>
          </a:xfrm>
        </p:spPr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9" name="Rectangle 8"/>
          <p:cNvSpPr/>
          <p:nvPr userDrawn="1"/>
        </p:nvSpPr>
        <p:spPr>
          <a:xfrm flipV="1">
            <a:off x="111125" y="4803774"/>
            <a:ext cx="9032875" cy="337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0064"/>
            <a:ext cx="9144000" cy="674370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4466590"/>
            <a:ext cx="9144000" cy="674370"/>
          </a:xfrm>
          <a:prstGeom prst="rect">
            <a:avLst/>
          </a:prstGeom>
        </p:spPr>
      </p:pic>
      <p:sp>
        <p:nvSpPr>
          <p:cNvPr id="83" name="Rectangle 82"/>
          <p:cNvSpPr/>
          <p:nvPr userDrawn="1"/>
        </p:nvSpPr>
        <p:spPr>
          <a:xfrm>
            <a:off x="2459037" y="3942873"/>
            <a:ext cx="3640099" cy="27699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dirty="0"/>
              <a:t>New Zealand </a:t>
            </a:r>
            <a:r>
              <a:rPr lang="en-US" dirty="0" err="1" smtClean="0"/>
              <a:t>eScience</a:t>
            </a:r>
            <a:r>
              <a:rPr lang="en-US" dirty="0" smtClean="0"/>
              <a:t> Infrastructure</a:t>
            </a:r>
            <a:endParaRPr lang="en-NZ" dirty="0"/>
          </a:p>
        </p:txBody>
      </p:sp>
      <p:sp>
        <p:nvSpPr>
          <p:cNvPr id="84" name="Title 83"/>
          <p:cNvSpPr>
            <a:spLocks noGrp="1"/>
          </p:cNvSpPr>
          <p:nvPr>
            <p:ph type="title" hasCustomPrompt="1"/>
          </p:nvPr>
        </p:nvSpPr>
        <p:spPr>
          <a:xfrm>
            <a:off x="2459038" y="2844692"/>
            <a:ext cx="6523037" cy="1100261"/>
          </a:xfrm>
        </p:spPr>
        <p:txBody>
          <a:bodyPr/>
          <a:lstStyle>
            <a:lvl1pPr>
              <a:lnSpc>
                <a:spcPts val="3800"/>
              </a:lnSpc>
              <a:defRPr sz="4000" baseline="0"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PowerPoint Title</a:t>
            </a:r>
            <a:br>
              <a:rPr lang="en-US" dirty="0" smtClean="0"/>
            </a:br>
            <a:r>
              <a:rPr lang="en-US" dirty="0" smtClean="0"/>
              <a:t>(Two Lines If Needed)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067012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9723"/>
            <a:ext cx="9144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601473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28" name="Oval 27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683287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63373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29" name="Oval 28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24994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71750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30" name="Oval 29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693675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sp>
        <p:nvSpPr>
          <p:cNvPr id="48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71750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571001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11137" y="1404939"/>
            <a:ext cx="7608887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2400"/>
              </a:lnSpc>
              <a:spcBef>
                <a:spcPts val="1800"/>
              </a:spcBef>
              <a:buNone/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-1240" r="8051" b="-5579"/>
          <a:stretch/>
        </p:blipFill>
        <p:spPr>
          <a:xfrm>
            <a:off x="7988900" y="442137"/>
            <a:ext cx="900000" cy="413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094" y="480612"/>
            <a:ext cx="6694961" cy="336579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69" name="Footer Placeholder 3"/>
          <p:cNvSpPr txBox="1">
            <a:spLocks/>
          </p:cNvSpPr>
          <p:nvPr userDrawn="1"/>
        </p:nvSpPr>
        <p:spPr>
          <a:xfrm>
            <a:off x="2447938" y="4875694"/>
            <a:ext cx="3140062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Footer</a:t>
            </a:r>
          </a:p>
          <a:p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92" name="Group 91"/>
          <p:cNvGrpSpPr/>
          <p:nvPr userDrawn="1"/>
        </p:nvGrpSpPr>
        <p:grpSpPr>
          <a:xfrm>
            <a:off x="205437" y="198336"/>
            <a:ext cx="8721612" cy="0"/>
            <a:chOff x="211138" y="202563"/>
            <a:chExt cx="8721612" cy="0"/>
          </a:xfrm>
        </p:grpSpPr>
        <p:cxnSp>
          <p:nvCxnSpPr>
            <p:cNvPr id="93" name="Straight Connector 92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515769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01613" y="1404939"/>
            <a:ext cx="4258308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lnSpc>
                <a:spcPts val="2400"/>
              </a:lnSpc>
              <a:spcBef>
                <a:spcPts val="1800"/>
              </a:spcBef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-1240" r="8051" b="-5579"/>
          <a:stretch/>
        </p:blipFill>
        <p:spPr>
          <a:xfrm>
            <a:off x="7988900" y="442137"/>
            <a:ext cx="900000" cy="413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438" y="480612"/>
            <a:ext cx="6726618" cy="578251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92" name="Group 91"/>
          <p:cNvGrpSpPr/>
          <p:nvPr userDrawn="1"/>
        </p:nvGrpSpPr>
        <p:grpSpPr>
          <a:xfrm>
            <a:off x="205437" y="198336"/>
            <a:ext cx="8721612" cy="0"/>
            <a:chOff x="211138" y="202563"/>
            <a:chExt cx="8721612" cy="0"/>
          </a:xfrm>
        </p:grpSpPr>
        <p:cxnSp>
          <p:nvCxnSpPr>
            <p:cNvPr id="93" name="Straight Connector 92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 Placeholder 2"/>
          <p:cNvSpPr>
            <a:spLocks noGrp="1"/>
          </p:cNvSpPr>
          <p:nvPr>
            <p:ph idx="12"/>
          </p:nvPr>
        </p:nvSpPr>
        <p:spPr>
          <a:xfrm>
            <a:off x="4684083" y="1404939"/>
            <a:ext cx="4258308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lnSpc>
                <a:spcPts val="2400"/>
              </a:lnSpc>
              <a:spcBef>
                <a:spcPts val="1800"/>
              </a:spcBef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61218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/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205437" y="207861"/>
            <a:ext cx="8721612" cy="0"/>
            <a:chOff x="211138" y="202563"/>
            <a:chExt cx="8721612" cy="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9761599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/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2"/>
                </a:solidFill>
              </a:rPr>
              <a:t>02/22/2014</a:t>
            </a:r>
          </a:p>
          <a:p>
            <a:endParaRPr lang="en-NZ" dirty="0"/>
          </a:p>
        </p:txBody>
      </p: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sp>
        <p:nvSpPr>
          <p:cNvPr id="16" name="Rectangle 15"/>
          <p:cNvSpPr/>
          <p:nvPr userDrawn="1"/>
        </p:nvSpPr>
        <p:spPr>
          <a:xfrm flipV="1">
            <a:off x="16688" y="4772614"/>
            <a:ext cx="9117786" cy="1030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205437" y="207861"/>
            <a:ext cx="8721612" cy="0"/>
            <a:chOff x="211138" y="202563"/>
            <a:chExt cx="8721612" cy="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/>
          <p:cNvSpPr/>
          <p:nvPr userDrawn="1"/>
        </p:nvSpPr>
        <p:spPr>
          <a:xfrm flipV="1">
            <a:off x="16688" y="157625"/>
            <a:ext cx="9117786" cy="1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"/>
          <a:stretch/>
        </p:blipFill>
        <p:spPr>
          <a:xfrm>
            <a:off x="205436" y="4293052"/>
            <a:ext cx="8938563" cy="67437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"/>
          <a:stretch/>
        </p:blipFill>
        <p:spPr>
          <a:xfrm flipV="1">
            <a:off x="205435" y="56821"/>
            <a:ext cx="8929039" cy="67437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773851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19100"/>
            <a:ext cx="1812528" cy="4008439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97452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7140" y="423368"/>
            <a:ext cx="7603897" cy="627063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grpSp>
        <p:nvGrpSpPr>
          <p:cNvPr id="9" name="Group 8"/>
          <p:cNvGrpSpPr/>
          <p:nvPr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5437" y="1404938"/>
            <a:ext cx="7603728" cy="32099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2"/>
          </p:nvPr>
        </p:nvSpPr>
        <p:spPr>
          <a:xfrm>
            <a:off x="8027988" y="4875493"/>
            <a:ext cx="609600" cy="1298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>
                <a:solidFill>
                  <a:schemeClr val="bg2"/>
                </a:solidFill>
                <a:latin typeface="+mj-lt"/>
              </a:defRPr>
            </a:lvl1pPr>
          </a:lstStyle>
          <a:p>
            <a:endParaRPr lang="en-NZ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2450438" y="4875493"/>
            <a:ext cx="3133645" cy="1298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>
                <a:solidFill>
                  <a:schemeClr val="bg2"/>
                </a:solidFill>
                <a:latin typeface="+mj-lt"/>
              </a:defRPr>
            </a:lvl1pPr>
          </a:lstStyle>
          <a:p>
            <a:endParaRPr lang="en-NZ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8695765" y="4875493"/>
            <a:ext cx="231284" cy="129828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50">
                <a:solidFill>
                  <a:schemeClr val="tx2"/>
                </a:solidFill>
                <a:latin typeface="+mj-lt"/>
              </a:defRPr>
            </a:lvl1pPr>
          </a:lstStyle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20" name="Footer Placeholder 3"/>
          <p:cNvSpPr txBox="1">
            <a:spLocks/>
          </p:cNvSpPr>
          <p:nvPr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83832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5" r:id="rId3"/>
    <p:sldLayoutId id="2147483672" r:id="rId4"/>
    <p:sldLayoutId id="2147483676" r:id="rId5"/>
    <p:sldLayoutId id="2147483662" r:id="rId6"/>
    <p:sldLayoutId id="2147483663" r:id="rId7"/>
    <p:sldLayoutId id="2147483664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ts val="2800"/>
        </a:lnSpc>
        <a:spcBef>
          <a:spcPct val="0"/>
        </a:spcBef>
        <a:buNone/>
        <a:defRPr sz="28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47675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•"/>
        <a:tabLst>
          <a:tab pos="1162050" algn="l"/>
        </a:tabLst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895350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162050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A169597-45FD-48FB-A612-024FC3ACB8EE}" type="slidenum">
              <a:rPr lang="en-NZ" smtClean="0"/>
              <a:pPr/>
              <a:t>1</a:t>
            </a:fld>
            <a:endParaRPr lang="en-N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099144" y="2377440"/>
            <a:ext cx="5820355" cy="1567514"/>
          </a:xfrm>
        </p:spPr>
        <p:txBody>
          <a:bodyPr/>
          <a:lstStyle/>
          <a:p>
            <a:r>
              <a:rPr lang="en-US" sz="2400" b="1" dirty="0"/>
              <a:t>Seismic </a:t>
            </a:r>
            <a:r>
              <a:rPr lang="en-US" sz="2400" b="1" dirty="0" err="1"/>
              <a:t>wavefield</a:t>
            </a:r>
            <a:r>
              <a:rPr lang="en-US" sz="2400" b="1" dirty="0"/>
              <a:t> simulations of earthquakes </a:t>
            </a:r>
            <a:br>
              <a:rPr lang="en-US" sz="2400" b="1" dirty="0"/>
            </a:br>
            <a:r>
              <a:rPr lang="en-US" sz="2400" b="1" dirty="0"/>
              <a:t>in North Island of New </a:t>
            </a:r>
            <a:r>
              <a:rPr lang="en-US" sz="2400" b="1" dirty="0" smtClean="0"/>
              <a:t>Zealand</a:t>
            </a:r>
            <a:br>
              <a:rPr lang="en-US" sz="2400" b="1" dirty="0" smtClean="0"/>
            </a:br>
            <a:r>
              <a:rPr lang="en-US" sz="1400" b="1" dirty="0" smtClean="0"/>
              <a:t>Dr. François </a:t>
            </a:r>
            <a:r>
              <a:rPr lang="en-US" sz="1400" b="1" dirty="0" err="1" smtClean="0"/>
              <a:t>Bissey</a:t>
            </a:r>
            <a:r>
              <a:rPr lang="en-US" sz="1400" b="1" dirty="0" smtClean="0"/>
              <a:t> on behalf  of Dr. Yoshihiro Kaneko</a:t>
            </a:r>
            <a:endParaRPr lang="en-NZ" sz="1400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endParaRPr lang="en-NZ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0178" y="2850045"/>
            <a:ext cx="847725" cy="1362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81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0" dirty="0">
                <a:solidFill>
                  <a:schemeClr val="tx2"/>
                </a:solidFill>
              </a:rPr>
              <a:t>Comparisons between data and simulation</a:t>
            </a:r>
            <a:br>
              <a:rPr lang="en-US" kern="0" dirty="0">
                <a:solidFill>
                  <a:schemeClr val="tx2"/>
                </a:solidFill>
              </a:rPr>
            </a:br>
            <a:r>
              <a:rPr lang="en-US" kern="0" dirty="0">
                <a:solidFill>
                  <a:schemeClr val="tx2"/>
                </a:solidFill>
              </a:rPr>
              <a:t>Magnitude 5.1 </a:t>
            </a:r>
            <a:r>
              <a:rPr lang="en-US" kern="0" dirty="0" smtClean="0">
                <a:solidFill>
                  <a:schemeClr val="tx2"/>
                </a:solidFill>
              </a:rPr>
              <a:t>event (3)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10</a:t>
            </a:fld>
            <a:endParaRPr lang="en-NZ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2287" y="1396987"/>
            <a:ext cx="4288689" cy="26422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42565" y="4047798"/>
            <a:ext cx="2462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In black: recorded data.</a:t>
            </a:r>
          </a:p>
          <a:p>
            <a:r>
              <a:rPr lang="en-NZ" dirty="0" smtClean="0"/>
              <a:t>In red: simulation</a:t>
            </a:r>
            <a:endParaRPr lang="en-NZ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5422791" y="2743200"/>
            <a:ext cx="1749286" cy="413468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temp3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527" y="1452585"/>
            <a:ext cx="3543508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68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0" dirty="0">
                <a:solidFill>
                  <a:schemeClr val="tx2"/>
                </a:solidFill>
              </a:rPr>
              <a:t>Comparisons between data and simulation</a:t>
            </a:r>
            <a:br>
              <a:rPr lang="en-US" kern="0" dirty="0">
                <a:solidFill>
                  <a:schemeClr val="tx2"/>
                </a:solidFill>
              </a:rPr>
            </a:br>
            <a:r>
              <a:rPr lang="en-US" kern="0" dirty="0">
                <a:solidFill>
                  <a:schemeClr val="tx2"/>
                </a:solidFill>
              </a:rPr>
              <a:t>Magnitude 5.1 </a:t>
            </a:r>
            <a:r>
              <a:rPr lang="en-US" kern="0" dirty="0" smtClean="0">
                <a:solidFill>
                  <a:schemeClr val="tx2"/>
                </a:solidFill>
              </a:rPr>
              <a:t>event (4)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11</a:t>
            </a:fld>
            <a:endParaRPr lang="en-NZ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2287" y="1396987"/>
            <a:ext cx="4288689" cy="264227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42565" y="4047798"/>
            <a:ext cx="2462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In black: recorded data.</a:t>
            </a:r>
          </a:p>
          <a:p>
            <a:r>
              <a:rPr lang="en-NZ" dirty="0" smtClean="0"/>
              <a:t>In red: simulation</a:t>
            </a:r>
            <a:endParaRPr lang="en-NZ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6496217" y="2751151"/>
            <a:ext cx="739470" cy="644056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temp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920" y="1437860"/>
            <a:ext cx="3543508" cy="30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62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Higher frequencies are more difficult to model….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12</a:t>
            </a:fld>
            <a:endParaRPr lang="en-NZ" dirty="0"/>
          </a:p>
        </p:txBody>
      </p:sp>
      <p:pic>
        <p:nvPicPr>
          <p:cNvPr id="7" name="Content Placeholder 6" descr="temp5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326" y="985395"/>
            <a:ext cx="6228820" cy="374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09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/>
              <a:t>We have simulated seismic wave propagation within the latest 3D velocity model of North Island and assessed the accuracy of the model</a:t>
            </a:r>
          </a:p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/>
              <a:t>Compared to the 1D model, the 3D model fits observed waveforms better</a:t>
            </a:r>
          </a:p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/>
              <a:t>Yet, the 3D model appears to be systematically faster than the real structure</a:t>
            </a:r>
          </a:p>
          <a:p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Conclusions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13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37367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 dirty="0"/>
              <a:t>Include a latest 3D attenuation (Q) model and compare waveform amplitudes</a:t>
            </a:r>
          </a:p>
          <a:p>
            <a:pPr marL="342900" indent="-342900">
              <a:spcBef>
                <a:spcPts val="1680"/>
              </a:spcBef>
              <a:buFontTx/>
              <a:buChar char="•"/>
            </a:pPr>
            <a:r>
              <a:rPr lang="en-US"/>
              <a:t>Improve the 3D velocity model by performing full-waveform inversion (Tape et al., 2009; 2010)</a:t>
            </a:r>
          </a:p>
          <a:p>
            <a:endParaRPr lang="en-NZ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Future work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14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470247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Motivation</a:t>
            </a:r>
            <a:endParaRPr lang="en-NZ" dirty="0"/>
          </a:p>
        </p:txBody>
      </p:sp>
      <p:sp>
        <p:nvSpPr>
          <p:cNvPr id="4" name="Content Placeholder 3"/>
          <p:cNvSpPr>
            <a:spLocks noGrp="1"/>
          </p:cNvSpPr>
          <p:nvPr>
            <p:ph idx="12"/>
          </p:nvPr>
        </p:nvSpPr>
        <p:spPr/>
        <p:txBody>
          <a:bodyPr>
            <a:normAutofit fontScale="62500" lnSpcReduction="20000"/>
          </a:bodyPr>
          <a:lstStyle/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Deterministic simulations of seismic wave propagation is a promising approach for probabilistic seismic hazard analysis (PSHA)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Scenario earthquake modeling provides insights into source parameters controlling strong ground motion (e.g., in preparation for a potential M9 </a:t>
            </a:r>
            <a:r>
              <a:rPr lang="en-US" sz="2400" dirty="0" err="1"/>
              <a:t>Hikurangi</a:t>
            </a:r>
            <a:r>
              <a:rPr lang="en-US" sz="2400" dirty="0"/>
              <a:t> earthquake)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 smtClean="0"/>
              <a:t>An </a:t>
            </a:r>
            <a:r>
              <a:rPr lang="en-US" sz="2400" dirty="0"/>
              <a:t>accurate and high-resolution velocity model is </a:t>
            </a:r>
            <a:r>
              <a:rPr lang="en-US" sz="2400" dirty="0" smtClean="0"/>
              <a:t>essential</a:t>
            </a:r>
            <a:endParaRPr lang="en-US" sz="24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613" y="1738725"/>
            <a:ext cx="4257675" cy="235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768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Validate the 3D velocity model of North Island; perform full </a:t>
            </a:r>
            <a:r>
              <a:rPr lang="en-US" sz="2400" dirty="0" err="1"/>
              <a:t>wavefield</a:t>
            </a:r>
            <a:r>
              <a:rPr lang="en-US" sz="2400" dirty="0"/>
              <a:t> simulations of earthquakes (4.0&lt;M&lt;5.5) using SPECFEM3D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Q</a:t>
            </a:r>
            <a:r>
              <a:rPr lang="en-US" sz="2400" dirty="0" smtClean="0"/>
              <a:t>uantify </a:t>
            </a:r>
            <a:r>
              <a:rPr lang="en-US" sz="2400" dirty="0"/>
              <a:t>travel-time </a:t>
            </a:r>
            <a:r>
              <a:rPr lang="en-US" sz="2400" dirty="0" err="1" smtClean="0"/>
              <a:t>discrepency</a:t>
            </a:r>
            <a:r>
              <a:rPr lang="en-US" sz="2400" dirty="0" smtClean="0"/>
              <a:t> </a:t>
            </a:r>
            <a:r>
              <a:rPr lang="en-US" sz="2400" dirty="0"/>
              <a:t>between data and synthetics</a:t>
            </a:r>
          </a:p>
          <a:p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Objectives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3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246315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3D velocity model (</a:t>
            </a:r>
            <a:r>
              <a:rPr lang="en-US" sz="2400" dirty="0" err="1"/>
              <a:t>Eberhart</a:t>
            </a:r>
            <a:r>
              <a:rPr lang="en-US" sz="2400" dirty="0"/>
              <a:t>-Phillips et al., 2010; 2012); no attenuation so far.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Topography and bathymetry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Element size of 1.4 km on the surface, 350 m average node spacing; coarser mesh at greater depths</a:t>
            </a:r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Total of ~70 million node points; one simulation takes ~1 </a:t>
            </a:r>
            <a:r>
              <a:rPr lang="en-US" sz="2400" dirty="0" smtClean="0"/>
              <a:t>hour </a:t>
            </a:r>
            <a:r>
              <a:rPr lang="en-US" sz="2400" dirty="0"/>
              <a:t>using 144 cores on </a:t>
            </a:r>
            <a:r>
              <a:rPr lang="en-US" sz="2400" dirty="0" smtClean="0"/>
              <a:t>Fitzroy</a:t>
            </a:r>
            <a:endParaRPr lang="en-US" sz="2400" dirty="0"/>
          </a:p>
          <a:p>
            <a:pPr marL="342900" indent="-342900">
              <a:spcBef>
                <a:spcPts val="300"/>
              </a:spcBef>
              <a:spcAft>
                <a:spcPts val="300"/>
              </a:spcAft>
              <a:buFontTx/>
              <a:buChar char="•"/>
            </a:pPr>
            <a:r>
              <a:rPr lang="en-US" sz="2400" dirty="0"/>
              <a:t>Simulated waves are accurate down to 2.5 s</a:t>
            </a:r>
            <a:endParaRPr lang="en-US" sz="3200" dirty="0"/>
          </a:p>
          <a:p>
            <a:endParaRPr lang="en-NZ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8711758" y="4876006"/>
            <a:ext cx="216024" cy="126763"/>
          </a:xfrm>
        </p:spPr>
        <p:txBody>
          <a:bodyPr/>
          <a:lstStyle/>
          <a:p>
            <a:fld id="{DA169597-45FD-48FB-A612-024FC3ACB8EE}" type="slidenum">
              <a:rPr lang="en-NZ" smtClean="0"/>
              <a:pPr/>
              <a:t>4</a:t>
            </a:fld>
            <a:endParaRPr lang="en-NZ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Method</a:t>
            </a:r>
            <a:endParaRPr lang="en-NZ" dirty="0"/>
          </a:p>
        </p:txBody>
      </p:sp>
      <p:pic>
        <p:nvPicPr>
          <p:cNvPr id="8" name="Content Placeholder 7" descr="Screenshot from 2015-02-04 13:03:23.png"/>
          <p:cNvPicPr>
            <a:picLocks noGrp="1" noChangeAspect="1"/>
          </p:cNvPicPr>
          <p:nvPr>
            <p:ph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590" y="1396987"/>
            <a:ext cx="3875531" cy="3022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696200" y="1705502"/>
            <a:ext cx="1031051" cy="400110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Vs (m/s)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81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dirty="0" smtClean="0"/>
              <a:t>Use of Fitzroy at NIWA for computing power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dirty="0" smtClean="0"/>
              <a:t>Help build the software (specfem3D), pushing fix upstream when appropriate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Z" dirty="0" smtClean="0"/>
              <a:t>Design a workflow to run the simulations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err="1" smtClean="0"/>
              <a:t>NeSI’s</a:t>
            </a:r>
            <a:r>
              <a:rPr lang="en-NZ" dirty="0" smtClean="0"/>
              <a:t> involvement</a:t>
            </a:r>
            <a:endParaRPr lang="en-NZ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713" y="1528236"/>
            <a:ext cx="4257675" cy="2776004"/>
          </a:xfrm>
        </p:spPr>
      </p:pic>
    </p:spTree>
    <p:extLst>
      <p:ext uri="{BB962C8B-B14F-4D97-AF65-F5344CB8AC3E}">
        <p14:creationId xmlns:p14="http://schemas.microsoft.com/office/powerpoint/2010/main" val="678476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6.2_Eketahuna_2014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8788" y="1404938"/>
            <a:ext cx="4572000" cy="3022600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7094" y="480612"/>
            <a:ext cx="6694961" cy="807499"/>
          </a:xfrm>
        </p:spPr>
        <p:txBody>
          <a:bodyPr/>
          <a:lstStyle/>
          <a:p>
            <a:r>
              <a:rPr lang="en-US" kern="0" dirty="0">
                <a:solidFill>
                  <a:schemeClr val="tx2"/>
                </a:solidFill>
              </a:rPr>
              <a:t>Full </a:t>
            </a:r>
            <a:r>
              <a:rPr lang="en-US" kern="0" dirty="0" err="1">
                <a:solidFill>
                  <a:schemeClr val="tx2"/>
                </a:solidFill>
              </a:rPr>
              <a:t>wavefield</a:t>
            </a:r>
            <a:r>
              <a:rPr lang="en-US" kern="0" dirty="0">
                <a:solidFill>
                  <a:schemeClr val="tx2"/>
                </a:solidFill>
              </a:rPr>
              <a:t> simulation </a:t>
            </a:r>
            <a:r>
              <a:rPr lang="en-US" kern="0" dirty="0" smtClean="0">
                <a:solidFill>
                  <a:schemeClr val="tx2"/>
                </a:solidFill>
              </a:rPr>
              <a:t>movie:</a:t>
            </a:r>
            <a:br>
              <a:rPr lang="en-US" kern="0" dirty="0" smtClean="0">
                <a:solidFill>
                  <a:schemeClr val="tx2"/>
                </a:solidFill>
              </a:rPr>
            </a:br>
            <a:r>
              <a:rPr lang="en-US" sz="2000" kern="0" dirty="0">
                <a:solidFill>
                  <a:schemeClr val="tx2"/>
                </a:solidFill>
              </a:rPr>
              <a:t>2014 M6.2 </a:t>
            </a:r>
            <a:r>
              <a:rPr lang="en-US" sz="2000" kern="0" dirty="0" err="1" smtClean="0">
                <a:solidFill>
                  <a:schemeClr val="tx2"/>
                </a:solidFill>
              </a:rPr>
              <a:t>Eketahuna</a:t>
            </a:r>
            <a:r>
              <a:rPr lang="en-US" sz="2000" kern="0" dirty="0" smtClean="0">
                <a:solidFill>
                  <a:schemeClr val="tx2"/>
                </a:solidFill>
              </a:rPr>
              <a:t> (depth 25km)</a:t>
            </a:r>
            <a:r>
              <a:rPr lang="en-US" kern="0" dirty="0">
                <a:solidFill>
                  <a:schemeClr val="tx2"/>
                </a:solidFill>
              </a:rPr>
              <a:t/>
            </a:r>
            <a:br>
              <a:rPr lang="en-US" kern="0" dirty="0">
                <a:solidFill>
                  <a:schemeClr val="tx2"/>
                </a:solidFill>
              </a:rPr>
            </a:b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6</a:t>
            </a:fld>
            <a:endParaRPr lang="en-NZ" dirty="0"/>
          </a:p>
        </p:txBody>
      </p:sp>
      <p:sp>
        <p:nvSpPr>
          <p:cNvPr id="8" name="TextBox 7"/>
          <p:cNvSpPr txBox="1"/>
          <p:nvPr/>
        </p:nvSpPr>
        <p:spPr>
          <a:xfrm>
            <a:off x="6671144" y="1574357"/>
            <a:ext cx="21070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dirty="0" smtClean="0"/>
              <a:t>Red and Blue represent vertical velocity, respectively up and down.</a:t>
            </a:r>
          </a:p>
          <a:p>
            <a:r>
              <a:rPr lang="en-NZ" sz="1400" dirty="0" smtClean="0"/>
              <a:t>Yellow dots are major cities.</a:t>
            </a:r>
          </a:p>
          <a:p>
            <a:r>
              <a:rPr lang="en-NZ" sz="1400" dirty="0" smtClean="0"/>
              <a:t>Green dots are seismometers.</a:t>
            </a:r>
            <a:endParaRPr lang="en-NZ" sz="1400" dirty="0"/>
          </a:p>
        </p:txBody>
      </p:sp>
    </p:spTree>
    <p:extLst>
      <p:ext uri="{BB962C8B-B14F-4D97-AF65-F5344CB8AC3E}">
        <p14:creationId xmlns:p14="http://schemas.microsoft.com/office/powerpoint/2010/main" val="233189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7094" y="480612"/>
            <a:ext cx="6694961" cy="807499"/>
          </a:xfrm>
        </p:spPr>
        <p:txBody>
          <a:bodyPr/>
          <a:lstStyle/>
          <a:p>
            <a:r>
              <a:rPr lang="en-US" kern="0" dirty="0">
                <a:solidFill>
                  <a:schemeClr val="tx2"/>
                </a:solidFill>
              </a:rPr>
              <a:t>Full </a:t>
            </a:r>
            <a:r>
              <a:rPr lang="en-US" kern="0" dirty="0" err="1">
                <a:solidFill>
                  <a:schemeClr val="tx2"/>
                </a:solidFill>
              </a:rPr>
              <a:t>wavefield</a:t>
            </a:r>
            <a:r>
              <a:rPr lang="en-US" kern="0" dirty="0">
                <a:solidFill>
                  <a:schemeClr val="tx2"/>
                </a:solidFill>
              </a:rPr>
              <a:t> simulation </a:t>
            </a:r>
            <a:r>
              <a:rPr lang="en-US" kern="0" dirty="0" smtClean="0">
                <a:solidFill>
                  <a:schemeClr val="tx2"/>
                </a:solidFill>
              </a:rPr>
              <a:t>movie:</a:t>
            </a:r>
            <a:br>
              <a:rPr lang="en-US" kern="0" dirty="0" smtClean="0">
                <a:solidFill>
                  <a:schemeClr val="tx2"/>
                </a:solidFill>
              </a:rPr>
            </a:br>
            <a:r>
              <a:rPr lang="en-US" sz="2000" kern="0" dirty="0" smtClean="0">
                <a:solidFill>
                  <a:schemeClr val="tx2"/>
                </a:solidFill>
              </a:rPr>
              <a:t>2013 M6.5 </a:t>
            </a:r>
            <a:r>
              <a:rPr lang="en-US" sz="2000" kern="0" dirty="0">
                <a:solidFill>
                  <a:schemeClr val="tx2"/>
                </a:solidFill>
              </a:rPr>
              <a:t>Cook Strait </a:t>
            </a:r>
            <a:r>
              <a:rPr lang="en-US" sz="2000" kern="0" dirty="0" smtClean="0">
                <a:solidFill>
                  <a:schemeClr val="tx2"/>
                </a:solidFill>
              </a:rPr>
              <a:t>EQ (depth 12km)</a:t>
            </a:r>
            <a:r>
              <a:rPr lang="en-US" kern="0" dirty="0">
                <a:solidFill>
                  <a:schemeClr val="tx2"/>
                </a:solidFill>
              </a:rPr>
              <a:t/>
            </a:r>
            <a:br>
              <a:rPr lang="en-US" kern="0" dirty="0">
                <a:solidFill>
                  <a:schemeClr val="tx2"/>
                </a:solidFill>
              </a:rPr>
            </a:b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7</a:t>
            </a:fld>
            <a:endParaRPr lang="en-NZ" dirty="0"/>
          </a:p>
        </p:txBody>
      </p:sp>
      <p:pic>
        <p:nvPicPr>
          <p:cNvPr id="8" name="M6.6_Cook_Strait_2013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8788" y="1404938"/>
            <a:ext cx="4572000" cy="3022600"/>
          </a:xfrm>
        </p:spPr>
      </p:pic>
      <p:sp>
        <p:nvSpPr>
          <p:cNvPr id="9" name="TextBox 8"/>
          <p:cNvSpPr txBox="1"/>
          <p:nvPr/>
        </p:nvSpPr>
        <p:spPr>
          <a:xfrm>
            <a:off x="6671144" y="1630017"/>
            <a:ext cx="210709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1400" dirty="0" smtClean="0"/>
              <a:t>Red and Blue represent vertical velocity, respectively up and down.</a:t>
            </a:r>
          </a:p>
          <a:p>
            <a:r>
              <a:rPr lang="en-NZ" sz="1400" dirty="0" smtClean="0"/>
              <a:t>Yellow dots are major cities.</a:t>
            </a:r>
          </a:p>
          <a:p>
            <a:r>
              <a:rPr lang="en-NZ" sz="1400" dirty="0" smtClean="0"/>
              <a:t>Green dots are seismometers.</a:t>
            </a:r>
            <a:endParaRPr lang="en-NZ" sz="1400" dirty="0"/>
          </a:p>
        </p:txBody>
      </p:sp>
    </p:spTree>
    <p:extLst>
      <p:ext uri="{BB962C8B-B14F-4D97-AF65-F5344CB8AC3E}">
        <p14:creationId xmlns:p14="http://schemas.microsoft.com/office/powerpoint/2010/main" val="2831561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GNS stations</a:t>
            </a:r>
            <a:endParaRPr lang="en-NZ" dirty="0"/>
          </a:p>
        </p:txBody>
      </p:sp>
      <p:pic>
        <p:nvPicPr>
          <p:cNvPr id="5" name="Content Placeholder 4" descr="MapEH_Talk.eps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24" y="1214107"/>
            <a:ext cx="4190546" cy="2666130"/>
          </a:xfrm>
          <a:prstGeom prst="rect">
            <a:avLst/>
          </a:prstGeom>
        </p:spPr>
      </p:pic>
      <p:pic>
        <p:nvPicPr>
          <p:cNvPr id="6" name="Content Placeholder 5" descr="MapHH_Talk.eps"/>
          <p:cNvPicPr>
            <a:picLocks noGrp="1" noChangeAspect="1"/>
          </p:cNvPicPr>
          <p:nvPr>
            <p:ph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471" y="1182301"/>
            <a:ext cx="4190546" cy="268203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45920" y="879023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Short period</a:t>
            </a:r>
            <a:endParaRPr lang="en-NZ" dirty="0"/>
          </a:p>
        </p:txBody>
      </p:sp>
      <p:sp>
        <p:nvSpPr>
          <p:cNvPr id="8" name="TextBox 7"/>
          <p:cNvSpPr txBox="1"/>
          <p:nvPr/>
        </p:nvSpPr>
        <p:spPr>
          <a:xfrm>
            <a:off x="6178163" y="869286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Broadband</a:t>
            </a:r>
            <a:endParaRPr lang="en-NZ" dirty="0"/>
          </a:p>
        </p:txBody>
      </p:sp>
      <p:sp>
        <p:nvSpPr>
          <p:cNvPr id="9" name="TextBox 8"/>
          <p:cNvSpPr txBox="1"/>
          <p:nvPr/>
        </p:nvSpPr>
        <p:spPr>
          <a:xfrm>
            <a:off x="540689" y="3918208"/>
            <a:ext cx="5903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7 EQ of magnitude about 5 are shown.</a:t>
            </a:r>
          </a:p>
          <a:p>
            <a:r>
              <a:rPr lang="en-NZ" dirty="0" smtClean="0"/>
              <a:t>For this study only the data from broadband station is used.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42886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0" dirty="0">
                <a:solidFill>
                  <a:schemeClr val="tx2"/>
                </a:solidFill>
              </a:rPr>
              <a:t>Comparisons between data </a:t>
            </a:r>
            <a:r>
              <a:rPr lang="en-US" kern="0" dirty="0" smtClean="0">
                <a:solidFill>
                  <a:schemeClr val="tx2"/>
                </a:solidFill>
              </a:rPr>
              <a:t>and simulation</a:t>
            </a:r>
            <a:br>
              <a:rPr lang="en-US" kern="0" dirty="0" smtClean="0">
                <a:solidFill>
                  <a:schemeClr val="tx2"/>
                </a:solidFill>
              </a:rPr>
            </a:br>
            <a:r>
              <a:rPr lang="en-US" kern="0" dirty="0" smtClean="0">
                <a:solidFill>
                  <a:schemeClr val="tx2"/>
                </a:solidFill>
              </a:rPr>
              <a:t>Magnitude 5.1 event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9</a:t>
            </a:fld>
            <a:endParaRPr lang="en-NZ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7784" y="1367624"/>
            <a:ext cx="3622318" cy="2552953"/>
          </a:xfrm>
          <a:prstGeom prst="rect">
            <a:avLst/>
          </a:prstGeom>
        </p:spPr>
      </p:pic>
      <p:pic>
        <p:nvPicPr>
          <p:cNvPr id="10" name="Content Placeholder 9" descr="temp.eps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672" y="1371600"/>
            <a:ext cx="3547783" cy="30226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 flipV="1">
            <a:off x="7005099" y="2194560"/>
            <a:ext cx="357809" cy="389614"/>
          </a:xfrm>
          <a:prstGeom prst="straightConnector1">
            <a:avLst/>
          </a:prstGeom>
          <a:ln w="38100">
            <a:solidFill>
              <a:schemeClr val="accent6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542565" y="3936480"/>
            <a:ext cx="24625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 smtClean="0"/>
              <a:t>In black: recorded data.</a:t>
            </a:r>
          </a:p>
          <a:p>
            <a:r>
              <a:rPr lang="en-NZ" dirty="0" smtClean="0"/>
              <a:t>In red: simulation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152855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SI MASTER">
  <a:themeElements>
    <a:clrScheme name="NeSI">
      <a:dk1>
        <a:sysClr val="windowText" lastClr="000000"/>
      </a:dk1>
      <a:lt1>
        <a:sysClr val="window" lastClr="FFFFFF"/>
      </a:lt1>
      <a:dk2>
        <a:srgbClr val="515C66"/>
      </a:dk2>
      <a:lt2>
        <a:srgbClr val="A4AEB6"/>
      </a:lt2>
      <a:accent1>
        <a:srgbClr val="C7B0D3"/>
      </a:accent1>
      <a:accent2>
        <a:srgbClr val="C9445B"/>
      </a:accent2>
      <a:accent3>
        <a:srgbClr val="D88632"/>
      </a:accent3>
      <a:accent4>
        <a:srgbClr val="F3CF11"/>
      </a:accent4>
      <a:accent5>
        <a:srgbClr val="DBDA22"/>
      </a:accent5>
      <a:accent6>
        <a:srgbClr val="69B1E5"/>
      </a:accent6>
      <a:hlink>
        <a:srgbClr val="C9445B"/>
      </a:hlink>
      <a:folHlink>
        <a:srgbClr val="C9445B"/>
      </a:folHlink>
    </a:clrScheme>
    <a:fontScheme name="NeSI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1626</TotalTime>
  <Words>414</Words>
  <Application>Microsoft Office PowerPoint</Application>
  <PresentationFormat>On-screen Show (16:9)</PresentationFormat>
  <Paragraphs>60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Lato</vt:lpstr>
      <vt:lpstr>Calibri</vt:lpstr>
      <vt:lpstr>Lato Light</vt:lpstr>
      <vt:lpstr>NeSI MASTER</vt:lpstr>
      <vt:lpstr>Seismic wavefield simulations of earthquakes  in North Island of New Zealand Dr. François Bissey on behalf  of Dr. Yoshihiro Kaneko</vt:lpstr>
      <vt:lpstr>Motivation</vt:lpstr>
      <vt:lpstr>Objectives</vt:lpstr>
      <vt:lpstr>Method</vt:lpstr>
      <vt:lpstr>NeSI’s involvement</vt:lpstr>
      <vt:lpstr>Full wavefield simulation movie: 2014 M6.2 Eketahuna (depth 25km) </vt:lpstr>
      <vt:lpstr>Full wavefield simulation movie: 2013 M6.5 Cook Strait EQ (depth 12km) </vt:lpstr>
      <vt:lpstr>GNS stations</vt:lpstr>
      <vt:lpstr>Comparisons between data and simulation Magnitude 5.1 event</vt:lpstr>
      <vt:lpstr>Comparisons between data and simulation Magnitude 5.1 event (3)</vt:lpstr>
      <vt:lpstr>Comparisons between data and simulation Magnitude 5.1 event (4)</vt:lpstr>
      <vt:lpstr>Higher frequencies are more difficult to model….</vt:lpstr>
      <vt:lpstr>Conclusions</vt:lpstr>
      <vt:lpstr>Future work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Admin5</dc:creator>
  <cp:lastModifiedBy>Francois Bissey</cp:lastModifiedBy>
  <cp:revision>87</cp:revision>
  <dcterms:created xsi:type="dcterms:W3CDTF">2014-06-16T02:17:23Z</dcterms:created>
  <dcterms:modified xsi:type="dcterms:W3CDTF">2015-03-10T00:34:02Z</dcterms:modified>
</cp:coreProperties>
</file>